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5" r:id="rId3"/>
    <p:sldId id="276" r:id="rId4"/>
    <p:sldId id="278" r:id="rId5"/>
    <p:sldId id="279" r:id="rId6"/>
    <p:sldId id="257" r:id="rId7"/>
    <p:sldId id="269" r:id="rId8"/>
    <p:sldId id="270" r:id="rId9"/>
    <p:sldId id="283" r:id="rId10"/>
    <p:sldId id="258" r:id="rId11"/>
    <p:sldId id="281" r:id="rId12"/>
    <p:sldId id="272" r:id="rId13"/>
    <p:sldId id="273" r:id="rId14"/>
    <p:sldId id="282" r:id="rId15"/>
    <p:sldId id="26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944" autoAdjust="0"/>
  </p:normalViewPr>
  <p:slideViewPr>
    <p:cSldViewPr>
      <p:cViewPr>
        <p:scale>
          <a:sx n="68" d="100"/>
          <a:sy n="68" d="100"/>
        </p:scale>
        <p:origin x="-1858" y="-38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0C4C23-993D-43D5-9DD6-9B1C6EC17618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FB0AE3-06F9-4E62-9844-84E39BFC79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49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6864" cy="4680520"/>
          </a:xfrm>
        </p:spPr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32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Краткая презентация программы образовательной деятельности в старшей  группе</a:t>
            </a:r>
            <a:r>
              <a:rPr lang="ru-RU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«Непоседы»</a:t>
            </a:r>
            <a:r>
              <a:rPr lang="ru-RU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3200" dirty="0" smtClean="0">
                <a:solidFill>
                  <a:prstClr val="black"/>
                </a:solidFill>
                <a:ea typeface="+mn-ea"/>
                <a:cs typeface="+mn-cs"/>
              </a:rPr>
              <a:t>                                         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Воспитатели: Сутягина А.С</a:t>
            </a:r>
            <a:b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                                                    </a:t>
            </a:r>
            <a:r>
              <a:rPr lang="ru-RU" sz="2000" dirty="0" err="1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Сабелькина</a:t>
            </a:r>
            <a:r>
              <a:rPr lang="ru-RU" sz="20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Т.В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71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645024"/>
            <a:ext cx="8229600" cy="2160240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нашей группе очень веселых и дружных 12 мальчиков и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девочек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МОЯ Аттестация\фото на аттестацию\10 гр фото\1668757128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03679"/>
            <a:ext cx="5688632" cy="379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4358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Принципы и подходы к формированию рабочей программы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Целью программы в соответствии с ФОП является разностороннее развитие ребёнка в период дошкольного детства с учётом возрастных и индивидуальных особенностей на основе духовно-нравственных ценностей российского народа, исторических и национально-культурных традиций.</a:t>
            </a:r>
          </a:p>
          <a:p>
            <a:r>
              <a:rPr lang="ru-RU" dirty="0"/>
              <a:t>К традиционным российским духовно-нравственным ценностям относятся, прежде всего, жизнь, достоинство, права и свободы человека, патриотизм, гражданственность, служение Отечеству и ответственность за его судьбу, высокие нравственные идеалы, крепкая семья, созидательный труд, приоритет духовного над материальным, гуманизм, милосердие, справедливость, коллективизм, взаимопомощь и взаимоуважение, историческая память и преемственность поколений, единство народов России.</a:t>
            </a:r>
          </a:p>
          <a:p>
            <a:r>
              <a:rPr lang="ru-RU" dirty="0"/>
              <a:t>В соответствии с ФГОС ДО программа направлена на достижение следующих целей:</a:t>
            </a:r>
          </a:p>
          <a:p>
            <a:r>
              <a:rPr lang="ru-RU" dirty="0"/>
              <a:t>- повышение социального статуса дошкольного образования;</a:t>
            </a:r>
          </a:p>
          <a:p>
            <a:r>
              <a:rPr lang="ru-RU" dirty="0"/>
              <a:t>- обеспечение государством равенства возможностей для каждого ребенка в получении качественного дошкольного образования;</a:t>
            </a:r>
          </a:p>
          <a:p>
            <a:r>
              <a:rPr lang="ru-RU" dirty="0"/>
              <a:t>- обеспечение государственных гарантий уровня и качества дошкольного образования на основе единства обязательных требований к условиям реализации образовательных программ дошкольного образования, их структуре и результатам освоения;</a:t>
            </a:r>
          </a:p>
          <a:p>
            <a:r>
              <a:rPr lang="ru-RU" dirty="0"/>
              <a:t>- сохранение единства образовательного пространства Российской Федерации относительно уровня дошкольного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1926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/>
              <a:t>Характеристика индивидуальных особенностей воспитанников группы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136904" cy="4680521"/>
          </a:xfrm>
        </p:spPr>
        <p:txBody>
          <a:bodyPr>
            <a:noAutofit/>
          </a:bodyPr>
          <a:lstStyle/>
          <a:p>
            <a:r>
              <a:rPr lang="ru-RU" sz="1200" dirty="0"/>
              <a:t>Группу посещают 11 детей с ОНР (общим недоразвитием речи) </a:t>
            </a:r>
            <a:r>
              <a:rPr lang="ru-RU" sz="1200" dirty="0" smtClean="0"/>
              <a:t>.</a:t>
            </a:r>
            <a:endParaRPr lang="ru-RU" sz="1200" dirty="0"/>
          </a:p>
          <a:p>
            <a:r>
              <a:rPr lang="ru-RU" sz="1200" dirty="0"/>
              <a:t>Таким образом, в Программе предусматриваются условия и средства для образовательной деятельности с воспитанниками с учетом выявленных особенностей и потребностей:</a:t>
            </a:r>
          </a:p>
          <a:p>
            <a:r>
              <a:rPr lang="ru-RU" sz="1200" dirty="0"/>
              <a:t>- оказание коррекционно-развивающей помощи 11 детям, испытывающим затруднения в произношении звуков родного языка через индивидуальную работу с учителем-логопедом и воспитателями;</a:t>
            </a:r>
          </a:p>
          <a:p>
            <a:r>
              <a:rPr lang="ru-RU" sz="1200" dirty="0"/>
              <a:t>- ежедневное выполнение упражнений, пальчиковых игр на развитие мелкой моторики, артикуляционных </a:t>
            </a:r>
            <a:r>
              <a:rPr lang="ru-RU" sz="1200" dirty="0" err="1"/>
              <a:t>логоритмических</a:t>
            </a:r>
            <a:r>
              <a:rPr lang="ru-RU" sz="1200" dirty="0"/>
              <a:t> упражнений; </a:t>
            </a:r>
          </a:p>
          <a:p>
            <a:r>
              <a:rPr lang="ru-RU" sz="1200" dirty="0"/>
              <a:t>- включение в систему закаливающих мероприятий упражнений с массажными мячами для профилактики плоскостопия, упражнений для профилактики зрения, упражнений из комплекса точечного массажа по </a:t>
            </a:r>
            <a:r>
              <a:rPr lang="ru-RU" sz="1200" dirty="0" err="1"/>
              <a:t>А.Уманской</a:t>
            </a:r>
            <a:r>
              <a:rPr lang="ru-RU" sz="1200" dirty="0"/>
              <a:t>;</a:t>
            </a:r>
          </a:p>
          <a:p>
            <a:r>
              <a:rPr lang="ru-RU" sz="1200" dirty="0"/>
              <a:t>- для развития ориентировки в пространстве, внимания, памяти использовать настольные и дидактические игры с картами, планом, схемой, маршрутом.</a:t>
            </a:r>
          </a:p>
          <a:p>
            <a:r>
              <a:rPr lang="ru-RU" sz="1200" dirty="0"/>
              <a:t>	С целью формирования познавательной мотивации и любознательности  воспитанников 6-го года жизни в программе предусматриваются:</a:t>
            </a:r>
          </a:p>
          <a:p>
            <a:r>
              <a:rPr lang="ru-RU" sz="1200" dirty="0"/>
              <a:t>- внесение учебно-наглядных пособий для самостоятельной работы: развивающие карты , глобус, энциклопедии для дошкольников, ярко иллюстрированные книги, плакаты, макеты;</a:t>
            </a:r>
          </a:p>
          <a:p>
            <a:r>
              <a:rPr lang="ru-RU" sz="1200" dirty="0"/>
              <a:t>- включение игрового дидактического материала по основам безопасной жизнедеятельности «Как избежать неприятностей», «Как правильно себя вести», «Чрезвычайные ситуации в доме», «Основы хорошего воспитания «Вежливость»;</a:t>
            </a:r>
          </a:p>
          <a:p>
            <a:r>
              <a:rPr lang="ru-RU" sz="1200" dirty="0"/>
              <a:t>- расширение спектра развивающих игр для развития психических процессов: игры для развития логического мышления «</a:t>
            </a:r>
            <a:r>
              <a:rPr lang="ru-RU" sz="1200" dirty="0" err="1"/>
              <a:t>Танграм</a:t>
            </a:r>
            <a:r>
              <a:rPr lang="ru-RU" sz="1200" dirty="0"/>
              <a:t>», палочки </a:t>
            </a:r>
            <a:r>
              <a:rPr lang="ru-RU" sz="1200" dirty="0" err="1"/>
              <a:t>Кюизенера</a:t>
            </a:r>
            <a:r>
              <a:rPr lang="ru-RU" sz="1200" dirty="0"/>
              <a:t>, соты </a:t>
            </a:r>
            <a:r>
              <a:rPr lang="ru-RU" sz="1200" dirty="0" err="1"/>
              <a:t>Кайе</a:t>
            </a:r>
            <a:r>
              <a:rPr lang="ru-RU" sz="1200" dirty="0"/>
              <a:t>,  кубики Никитина и другие; игры для формирования памяти, внимания «Шашки», «Домино» и другие;</a:t>
            </a:r>
          </a:p>
          <a:p>
            <a:r>
              <a:rPr lang="ru-RU" sz="1200" dirty="0"/>
              <a:t>- расширение спектра дидактических игр, направленных развитие звуковой культуры речи: «Определи первый звук в слове», «Найди место звука в слове», «Подбери слово к схеме» и другие;</a:t>
            </a:r>
          </a:p>
          <a:p>
            <a:r>
              <a:rPr lang="ru-RU" sz="1200" dirty="0"/>
              <a:t>- организация социального партнерства с музыкальной школой, городским краеведческим музеем, детской библиотекой им. </a:t>
            </a:r>
            <a:r>
              <a:rPr lang="ru-RU" sz="1200" dirty="0" err="1"/>
              <a:t>А.Гайдара</a:t>
            </a:r>
            <a:r>
              <a:rPr lang="ru-RU" sz="1200" dirty="0"/>
              <a:t>, ОГПН, ГИБДД.</a:t>
            </a:r>
          </a:p>
          <a:p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176586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792088"/>
          </a:xfrm>
        </p:spPr>
        <p:txBody>
          <a:bodyPr>
            <a:noAutofit/>
          </a:bodyPr>
          <a:lstStyle/>
          <a:p>
            <a:r>
              <a:rPr lang="ru-RU" sz="3200" b="1" dirty="0"/>
              <a:t>Приоритетными направлениями деятельности ДОУ на </a:t>
            </a:r>
            <a:r>
              <a:rPr lang="ru-RU" sz="3200" b="1" dirty="0" smtClean="0"/>
              <a:t>2024-2025 </a:t>
            </a:r>
            <a:r>
              <a:rPr lang="ru-RU" sz="3200" b="1" dirty="0"/>
              <a:t>учебный год являются: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- физическое развитие через активное применение </a:t>
            </a:r>
            <a:r>
              <a:rPr lang="ru-RU" sz="2000" dirty="0" err="1"/>
              <a:t>здоровьесберегающих</a:t>
            </a:r>
            <a:r>
              <a:rPr lang="ru-RU" sz="2000" dirty="0"/>
              <a:t> технологий, развитие физических качеств в соответствии с возрастными и индивидуальными особенностями воспитанников;</a:t>
            </a:r>
          </a:p>
          <a:p>
            <a:r>
              <a:rPr lang="ru-RU" sz="2000" dirty="0"/>
              <a:t>-</a:t>
            </a:r>
            <a:r>
              <a:rPr lang="ru-RU" sz="2000" dirty="0" err="1"/>
              <a:t>общеинтеллектуальное</a:t>
            </a:r>
            <a:r>
              <a:rPr lang="ru-RU" sz="2000" dirty="0"/>
              <a:t> развитие через реализацию перспективного плана «</a:t>
            </a:r>
            <a:r>
              <a:rPr lang="ru-RU" sz="2000" dirty="0" err="1"/>
              <a:t>Игралочка</a:t>
            </a:r>
            <a:r>
              <a:rPr lang="ru-RU" sz="2000" dirty="0"/>
              <a:t>» </a:t>
            </a:r>
          </a:p>
          <a:p>
            <a:r>
              <a:rPr lang="ru-RU" sz="2000" dirty="0"/>
              <a:t>- речевое развитие через реализацию долгосрочного педагогического проекта «Развитие речи у детей </a:t>
            </a:r>
            <a:r>
              <a:rPr lang="ru-RU" sz="2000" dirty="0" err="1"/>
              <a:t>посредсвом</a:t>
            </a:r>
            <a:r>
              <a:rPr lang="ru-RU" sz="2000" dirty="0"/>
              <a:t> технологии «мнемотехники»</a:t>
            </a:r>
          </a:p>
          <a:p>
            <a:r>
              <a:rPr lang="ru-RU" sz="2000" dirty="0"/>
              <a:t>художественно - эстетическое развитие - через реализацию перспективного плана «Волшебный мир оригами»</a:t>
            </a:r>
          </a:p>
          <a:p>
            <a:r>
              <a:rPr lang="ru-RU" sz="2000" dirty="0"/>
              <a:t>- КБЖ -через реализацию дней безопасности 1 раз в месяц, согласно годовому плану.</a:t>
            </a:r>
          </a:p>
          <a:p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47213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776864" cy="4176464"/>
          </a:xfrm>
        </p:spPr>
        <p:txBody>
          <a:bodyPr>
            <a:noAutofit/>
          </a:bodyPr>
          <a:lstStyle/>
          <a:p>
            <a:pPr indent="360680">
              <a:lnSpc>
                <a:spcPct val="115000"/>
              </a:lnSpc>
              <a:spcAft>
                <a:spcPts val="0"/>
              </a:spcAft>
            </a:pPr>
            <a:r>
              <a:rPr lang="ru-RU" sz="4000" i="1" dirty="0" smtClean="0">
                <a:latin typeface="Bahnschrift SemiBold Condensed" pitchFamily="34" charset="0"/>
              </a:rPr>
              <a:t>Физическое развитие </a:t>
            </a:r>
            <a:r>
              <a:rPr lang="ru-RU" sz="4000" b="1" dirty="0" smtClean="0">
                <a:latin typeface="Bahnschrift SemiBold Condensed" pitchFamily="34" charset="0"/>
              </a:rPr>
              <a:t>– </a:t>
            </a:r>
            <a:br>
              <a:rPr lang="ru-RU" sz="4000" b="1" dirty="0" smtClean="0">
                <a:latin typeface="Bahnschrift SemiBold Condensed" pitchFamily="34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посредством применения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технологий, гигиеническом воспитании и развитие физических качеств в соответствии с возрастными и индивидуальными особенностями (закаливающие процедуры, чеснок, полоскание, пальчиковые гимнастики...) Дни здоровья, прогулки выходного дня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Вовлечение родителей воспитанников в совместные спортивно-оздоровительных мероприятия.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старшая группа\сайт июнь 24\17217449769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789040"/>
            <a:ext cx="1779649" cy="2514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старшая группа\сайт июнь 24\17217449766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789040"/>
            <a:ext cx="2816624" cy="212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2834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548680"/>
            <a:ext cx="6768752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latin typeface="Bahnschrift SemiBold Condensed" pitchFamily="34" charset="0"/>
              </a:rPr>
              <a:t>Познавательное </a:t>
            </a:r>
            <a:r>
              <a:rPr lang="ru-RU" sz="4000" b="1" i="1" dirty="0">
                <a:latin typeface="Bahnschrift SemiBold Condensed" pitchFamily="34" charset="0"/>
              </a:rPr>
              <a:t>развитие </a:t>
            </a:r>
            <a:r>
              <a:rPr lang="ru-RU" sz="4000" dirty="0">
                <a:latin typeface="Bahnschrift SemiBold Condensed" pitchFamily="34" charset="0"/>
              </a:rPr>
              <a:t>– </a:t>
            </a:r>
            <a:endParaRPr lang="ru-RU" sz="4000" dirty="0" smtClean="0">
              <a:latin typeface="Bahnschrift SemiBold Condensed" pitchFamily="34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элементарных интеллектуальных представлений через реализацию перспективного плана «Интеллектуальное развитие детей – Маленький Эрудит», направленное на слуховое, зрительное восприятие, развитие моторики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Приобретены  и разработаны игры 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29000"/>
            <a:ext cx="1872208" cy="2486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429000"/>
            <a:ext cx="1964792" cy="2609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3754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908720"/>
            <a:ext cx="69847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latin typeface="Bahnschrift SemiBold Condensed" pitchFamily="34" charset="0"/>
              </a:rPr>
              <a:t> </a:t>
            </a:r>
            <a:r>
              <a:rPr lang="ru-RU" sz="4000" dirty="0" smtClean="0">
                <a:latin typeface="Bahnschrift SemiBold Condensed" pitchFamily="34" charset="0"/>
              </a:rPr>
              <a:t>Речевое </a:t>
            </a:r>
            <a:r>
              <a:rPr lang="ru-RU" sz="4000" dirty="0">
                <a:latin typeface="Bahnschrift SemiBold Condensed" pitchFamily="34" charset="0"/>
              </a:rPr>
              <a:t>развитие </a:t>
            </a:r>
            <a:r>
              <a:rPr lang="ru-RU" sz="4000" dirty="0" smtClean="0">
                <a:latin typeface="Bahnschrift SemiBold Condensed" pitchFamily="34" charset="0"/>
              </a:rPr>
              <a:t>–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63" y="3453729"/>
            <a:ext cx="2628292" cy="2628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12311" y="1700808"/>
            <a:ext cx="58280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/>
              <a:t>через реализацию долгосрочного педагогического проекта «Развитие речи у детей </a:t>
            </a:r>
            <a:r>
              <a:rPr lang="ru-RU" sz="2000" i="1" dirty="0" err="1"/>
              <a:t>посредсвом</a:t>
            </a:r>
            <a:r>
              <a:rPr lang="ru-RU" sz="2000" i="1" dirty="0"/>
              <a:t> технологии «мнемотехники»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408336"/>
            <a:ext cx="3574135" cy="2684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3255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424936" cy="2376264"/>
          </a:xfrm>
        </p:spPr>
        <p:txBody>
          <a:bodyPr>
            <a:normAutofit fontScale="90000"/>
          </a:bodyPr>
          <a:lstStyle/>
          <a:p>
            <a:r>
              <a:rPr lang="ru-RU" sz="4000" b="1" i="1" dirty="0"/>
              <a:t>художественно - эстетическое развитие</a:t>
            </a:r>
            <a:r>
              <a:rPr lang="ru-RU" dirty="0"/>
              <a:t> </a:t>
            </a:r>
            <a:r>
              <a:rPr lang="ru-RU" dirty="0" smtClean="0"/>
              <a:t>– </a:t>
            </a:r>
            <a:br>
              <a:rPr lang="ru-RU" dirty="0" smtClean="0"/>
            </a:br>
            <a:r>
              <a:rPr lang="ru-RU" sz="2800" dirty="0" smtClean="0"/>
              <a:t>через </a:t>
            </a:r>
            <a:r>
              <a:rPr lang="ru-RU" sz="2800" dirty="0"/>
              <a:t>реализацию перспективного плана «Волшебный мир оригами»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564904"/>
            <a:ext cx="1553213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501008"/>
            <a:ext cx="4967450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9603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620688"/>
            <a:ext cx="626469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Примерный распорядок дня на сентябрь-май при 12-часовом пребывании детей</a:t>
            </a: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дошкольном образовательном учреждении</a:t>
            </a: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Режимные моменты	Старшая группа №9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Утренний прием, игры, самостоятельная деятельность, утренняя и пальчиковая гимнастики, индивидуальная работа, «Утренний круг»	7.00-8.25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Подготовка к завтраку, завтрак	8.25-8.45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Игры, подготовка к организованной образовательной деятельности (занятия)	8.45-9.00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Образовательная деятельность (занятия):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Фронтально	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9.00-10.35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Подготовка к прогулке, прогулка	10.35-12.10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Возвращение с прогулки, гигиенические процедуры	12.10-12.35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Подготовка к обеду, обед	12.35-12.55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Подготовка ко сну, дневной сон	12.55-15.00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Постепенный подъем, гигиенические и закаливающие процедуры	15.00-15.30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Подготовка к полднику, полдник	15.30-15.45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Кружки, индивидуальная (коррекционная) работа, игры, организация деятельности по приоритетным направлениям работы, самостоятельная деятельность детей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«Вечерний круг»	15.45-17.20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Подготовка к ужину, ужин	17.20-17.40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Подготовка к прогулке, прогулка	17.40-18.30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Уход детей домой 	До 19.00</a:t>
            </a:r>
          </a:p>
        </p:txBody>
      </p:sp>
    </p:spTree>
    <p:extLst>
      <p:ext uri="{BB962C8B-B14F-4D97-AF65-F5344CB8AC3E}">
        <p14:creationId xmlns:p14="http://schemas.microsoft.com/office/powerpoint/2010/main" val="284544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8003232" cy="720080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Образовательная деятельность (занятия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1268761"/>
            <a:ext cx="705678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Понедельник	1. Основы науки и естествознания</a:t>
            </a:r>
          </a:p>
          <a:p>
            <a:pPr algn="ctr"/>
            <a:r>
              <a:rPr lang="ru-RU" sz="1400" dirty="0"/>
              <a:t>2. Физическая культура в помещении	9.00- 9.30</a:t>
            </a:r>
          </a:p>
          <a:p>
            <a:pPr algn="ctr"/>
            <a:r>
              <a:rPr lang="ru-RU" sz="1400" dirty="0"/>
              <a:t>10.20-10.50</a:t>
            </a:r>
          </a:p>
          <a:p>
            <a:pPr algn="ctr"/>
            <a:r>
              <a:rPr lang="ru-RU" sz="1400" dirty="0"/>
              <a:t>Вторник	Математическое развитие</a:t>
            </a:r>
          </a:p>
          <a:p>
            <a:pPr algn="ctr"/>
            <a:r>
              <a:rPr lang="ru-RU" sz="1400" dirty="0"/>
              <a:t>Музыка</a:t>
            </a:r>
          </a:p>
          <a:p>
            <a:pPr algn="ctr"/>
            <a:r>
              <a:rPr lang="ru-RU" sz="1400" dirty="0"/>
              <a:t>Физическая культура на улице 	9.00 - 9.30</a:t>
            </a:r>
          </a:p>
          <a:p>
            <a:pPr algn="ctr"/>
            <a:r>
              <a:rPr lang="ru-RU" sz="1400" dirty="0"/>
              <a:t>10.20-10.50</a:t>
            </a:r>
          </a:p>
          <a:p>
            <a:pPr algn="ctr"/>
            <a:r>
              <a:rPr lang="ru-RU" sz="1400" dirty="0"/>
              <a:t>11.30-12.00</a:t>
            </a:r>
          </a:p>
          <a:p>
            <a:pPr algn="ctr"/>
            <a:r>
              <a:rPr lang="ru-RU" sz="1400" dirty="0"/>
              <a:t>Среда</a:t>
            </a:r>
          </a:p>
          <a:p>
            <a:pPr algn="ctr"/>
            <a:r>
              <a:rPr lang="ru-RU" sz="1400" dirty="0"/>
              <a:t>	1. Развитие речи, основы грамотности</a:t>
            </a:r>
          </a:p>
          <a:p>
            <a:pPr algn="ctr"/>
            <a:r>
              <a:rPr lang="ru-RU" sz="1400" dirty="0"/>
              <a:t>2. Лепка, аппликация, ручной труд</a:t>
            </a:r>
          </a:p>
          <a:p>
            <a:pPr algn="ctr"/>
            <a:r>
              <a:rPr lang="ru-RU" sz="1400" dirty="0"/>
              <a:t>3. Физическая культура в помещении	9.00 - 9.30</a:t>
            </a:r>
          </a:p>
          <a:p>
            <a:pPr algn="ctr"/>
            <a:r>
              <a:rPr lang="ru-RU" sz="1400" dirty="0"/>
              <a:t>9.40-10.10</a:t>
            </a:r>
          </a:p>
          <a:p>
            <a:pPr algn="ctr"/>
            <a:r>
              <a:rPr lang="ru-RU" sz="1400" dirty="0"/>
              <a:t>10.20-10.50</a:t>
            </a:r>
          </a:p>
          <a:p>
            <a:pPr algn="ctr"/>
            <a:r>
              <a:rPr lang="ru-RU" sz="1400" dirty="0"/>
              <a:t>Четверг	Математическое развитие</a:t>
            </a:r>
          </a:p>
          <a:p>
            <a:pPr algn="ctr"/>
            <a:r>
              <a:rPr lang="ru-RU" sz="1400" dirty="0"/>
              <a:t>Музыка</a:t>
            </a:r>
          </a:p>
          <a:p>
            <a:pPr algn="ctr"/>
            <a:r>
              <a:rPr lang="ru-RU" sz="1400" dirty="0"/>
              <a:t>	9.00 - 9.30</a:t>
            </a:r>
          </a:p>
          <a:p>
            <a:pPr algn="ctr"/>
            <a:r>
              <a:rPr lang="ru-RU" sz="1400" dirty="0"/>
              <a:t>10.20-10.50</a:t>
            </a:r>
          </a:p>
          <a:p>
            <a:pPr algn="ctr"/>
            <a:r>
              <a:rPr lang="ru-RU" sz="1400" dirty="0"/>
              <a:t>Пятница</a:t>
            </a:r>
          </a:p>
          <a:p>
            <a:pPr algn="ctr"/>
            <a:r>
              <a:rPr lang="ru-RU" sz="1400" dirty="0"/>
              <a:t>	1. Развитие речи, основы грамотности </a:t>
            </a:r>
          </a:p>
          <a:p>
            <a:pPr algn="ctr"/>
            <a:r>
              <a:rPr lang="ru-RU" sz="1400" dirty="0"/>
              <a:t>2.Рисование</a:t>
            </a:r>
          </a:p>
          <a:p>
            <a:pPr algn="ctr"/>
            <a:r>
              <a:rPr lang="ru-RU" sz="1400" dirty="0"/>
              <a:t>	9.00 -9.30</a:t>
            </a:r>
          </a:p>
          <a:p>
            <a:pPr algn="ctr"/>
            <a:r>
              <a:rPr lang="ru-RU" sz="1400" dirty="0"/>
              <a:t>9.40-10.10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3978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76673"/>
            <a:ext cx="7702624" cy="1296143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Развивающая среда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204864"/>
            <a:ext cx="2880319" cy="216871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3" y="1311342"/>
            <a:ext cx="2664297" cy="353852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311342"/>
            <a:ext cx="2606136" cy="346127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12550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310344"/>
            <a:ext cx="2664296" cy="353851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3" y="404665"/>
            <a:ext cx="2592288" cy="344288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774" y="620689"/>
            <a:ext cx="2429634" cy="322685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701" y="3356992"/>
            <a:ext cx="2376264" cy="315597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828687"/>
            <a:ext cx="3618036" cy="2724169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21546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2581836" cy="342900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47" y="692696"/>
            <a:ext cx="3157284" cy="2377249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364" y="2838723"/>
            <a:ext cx="2602563" cy="345652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83246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7" y="1484785"/>
            <a:ext cx="6912769" cy="3384376"/>
          </a:xfrm>
        </p:spPr>
        <p:txBody>
          <a:bodyPr>
            <a:normAutofit/>
          </a:bodyPr>
          <a:lstStyle/>
          <a:p>
            <a:pPr algn="ctr"/>
            <a:r>
              <a:rPr lang="ru-RU" sz="7200" dirty="0" smtClean="0"/>
              <a:t>Спасибо за внимание!</a:t>
            </a:r>
            <a:endParaRPr lang="ru-RU" sz="7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400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2779</TotalTime>
  <Words>496</Words>
  <Application>Microsoft Office PowerPoint</Application>
  <PresentationFormat>Экран (4:3)</PresentationFormat>
  <Paragraphs>82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Краткая презентация программы образовательной деятельности в старшей  группе «Непоседы»                                             Воспитатели: Сутягина А.С                                                                                        Сабелькина Т.В</vt:lpstr>
      <vt:lpstr>В нашей группе очень веселых и дружных 12 мальчиков и 9 девочек</vt:lpstr>
      <vt:lpstr>Принципы и подходы к формированию рабочей программы</vt:lpstr>
      <vt:lpstr>Характеристика индивидуальных особенностей воспитанников группы</vt:lpstr>
      <vt:lpstr>Приоритетными направлениями деятельности ДОУ на 2024-2025 учебный год являются: </vt:lpstr>
      <vt:lpstr>Физическое развитие –  посредством применения здоровьесберегающих технологий, гигиеническом воспитании и развитие физических качеств в соответствии с возрастными и индивидуальными особенностями (закаливающие процедуры, чеснок, полоскание, пальчиковые гимнастики...) Дни здоровья, прогулки выходного дня.  Вовлечение родителей воспитанников в совместные спортивно-оздоровительных мероприятия. </vt:lpstr>
      <vt:lpstr>Презентация PowerPoint</vt:lpstr>
      <vt:lpstr>Презентация PowerPoint</vt:lpstr>
      <vt:lpstr>художественно - эстетическое развитие –  через реализацию перспективного плана «Волшебный мир оригами» </vt:lpstr>
      <vt:lpstr>Презентация PowerPoint</vt:lpstr>
      <vt:lpstr>Образовательная деятельность (занятия) </vt:lpstr>
      <vt:lpstr>Развивающая среда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по приоритетным направлениям  Группа «Подсолнушки»  «А у нас тут, интересно!»</dc:title>
  <dc:creator>Татьяна</dc:creator>
  <cp:lastModifiedBy>USER</cp:lastModifiedBy>
  <cp:revision>32</cp:revision>
  <dcterms:modified xsi:type="dcterms:W3CDTF">2024-09-22T11:38:43Z</dcterms:modified>
</cp:coreProperties>
</file>